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1" y="-115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Dettagli informazione</a:t>
            </a:r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3" name="Immagin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1" name="Immagin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ottotitolo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l Teatro del  De André"/>
          <p:cNvSpPr txBox="1">
            <a:spLocks noGrp="1"/>
          </p:cNvSpPr>
          <p:nvPr>
            <p:ph type="ctrTitle"/>
          </p:nvPr>
        </p:nvSpPr>
        <p:spPr>
          <a:xfrm>
            <a:off x="1181100" y="-23068"/>
            <a:ext cx="21945600" cy="4267201"/>
          </a:xfrm>
          <a:prstGeom prst="rect">
            <a:avLst/>
          </a:prstGeom>
        </p:spPr>
        <p:txBody>
          <a:bodyPr/>
          <a:lstStyle/>
          <a:p>
            <a:r>
              <a:t>Il Teatro del  </a:t>
            </a:r>
            <a:r>
              <a:rPr i="1"/>
              <a:t>De André</a:t>
            </a:r>
            <a:r>
              <a:t> </a:t>
            </a:r>
          </a:p>
        </p:txBody>
      </p:sp>
      <p:pic>
        <p:nvPicPr>
          <p:cNvPr id="152" name="sipario-1148x574-1.jpg" descr="sipario-1148x574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100" y="5040411"/>
            <a:ext cx="14579600" cy="728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hueOff val="349036"/>
                <a:lumOff val="17111"/>
              </a:schemeClr>
            </a:gs>
            <a:gs pos="100000">
              <a:schemeClr val="accent4">
                <a:hueOff val="-914382"/>
                <a:lumOff val="313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aboratorio Teatrale"/>
          <p:cNvSpPr txBox="1">
            <a:spLocks noGrp="1"/>
          </p:cNvSpPr>
          <p:nvPr>
            <p:ph type="title" idx="4294967295"/>
          </p:nvPr>
        </p:nvSpPr>
        <p:spPr>
          <a:xfrm>
            <a:off x="1219200" y="-23068"/>
            <a:ext cx="21945600" cy="4267201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Laboratorio Teatrale </a:t>
            </a:r>
          </a:p>
        </p:txBody>
      </p:sp>
      <p:sp>
        <p:nvSpPr>
          <p:cNvPr id="155" name="in funzione dall’a.s. 2011/12…"/>
          <p:cNvSpPr txBox="1">
            <a:spLocks noGrp="1"/>
          </p:cNvSpPr>
          <p:nvPr>
            <p:ph type="body" sz="half" idx="4294967295"/>
          </p:nvPr>
        </p:nvSpPr>
        <p:spPr>
          <a:xfrm>
            <a:off x="1219200" y="6004771"/>
            <a:ext cx="21945600" cy="3690575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in funzione dall’a.s. 2011/12</a:t>
            </a:r>
          </a:p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2 ore a settimana </a:t>
            </a:r>
          </a:p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extracurricolari </a:t>
            </a:r>
          </a:p>
        </p:txBody>
      </p:sp>
      <p:sp>
        <p:nvSpPr>
          <p:cNvPr id="156" name="Rettangolo"/>
          <p:cNvSpPr txBox="1"/>
          <p:nvPr/>
        </p:nvSpPr>
        <p:spPr>
          <a:xfrm>
            <a:off x="1346200" y="6131771"/>
            <a:ext cx="21945600" cy="369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825500">
              <a:lnSpc>
                <a:spcPct val="100000"/>
              </a:lnSpc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</a:t>
            </a:r>
          </a:p>
          <a:p>
            <a:pPr defTabSz="825500">
              <a:lnSpc>
                <a:spcPct val="100000"/>
              </a:lnSpc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87634"/>
            <a:satOff val="22839"/>
            <a:lumOff val="2502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 IL LABORATORIO TEATRALE…"/>
          <p:cNvSpPr txBox="1">
            <a:spLocks noGrp="1"/>
          </p:cNvSpPr>
          <p:nvPr>
            <p:ph type="body" idx="4294967295"/>
          </p:nvPr>
        </p:nvSpPr>
        <p:spPr>
          <a:xfrm>
            <a:off x="1219200" y="2419397"/>
            <a:ext cx="21945600" cy="8062571"/>
          </a:xfrm>
          <a:prstGeom prst="rect">
            <a:avLst/>
          </a:prstGeom>
        </p:spPr>
        <p:txBody>
          <a:bodyPr/>
          <a:lstStyle/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6510" spc="-65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SE IL LABORATORIO TEATRALE </a:t>
            </a:r>
          </a:p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6510" spc="-65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È SOPRAVVISSUTO AL COVID… 🦠</a:t>
            </a:r>
          </a:p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5580" spc="-55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6975" spc="-6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servirà anche a te a trovare un momento per </a:t>
            </a:r>
          </a:p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6975" spc="-6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star bene con i tuoi pari ed </a:t>
            </a:r>
          </a:p>
          <a:p>
            <a:pPr marL="0" indent="0" algn="ctr" defTabSz="767715">
              <a:lnSpc>
                <a:spcPct val="100000"/>
              </a:lnSpc>
              <a:spcBef>
                <a:spcPts val="0"/>
              </a:spcBef>
              <a:buSzTx/>
              <a:buNone/>
              <a:defRPr sz="6975" spc="-69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esprimere al meglio la tua personalità!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QUALI SONO…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2770739"/>
          </a:xfrm>
          <a:prstGeom prst="rect">
            <a:avLst/>
          </a:prstGeom>
        </p:spPr>
        <p:txBody>
          <a:bodyPr/>
          <a:lstStyle/>
          <a:p>
            <a:pPr defTabSz="2243327">
              <a:defRPr sz="7728" spc="-77"/>
            </a:pPr>
            <a:r>
              <a:t>QUALI SONO </a:t>
            </a:r>
          </a:p>
          <a:p>
            <a:pPr defTabSz="2243327">
              <a:defRPr sz="7728" spc="-77"/>
            </a:pPr>
            <a:r>
              <a:t>GLI OBIETTIVI?</a:t>
            </a:r>
          </a:p>
        </p:txBody>
      </p:sp>
      <p:sp>
        <p:nvSpPr>
          <p:cNvPr id="161" name="Obiettivi formativi e  didattici, coerenti con il curriculum scolastico, cioè:…"/>
          <p:cNvSpPr txBox="1">
            <a:spLocks noGrp="1"/>
          </p:cNvSpPr>
          <p:nvPr>
            <p:ph type="body" sz="half" idx="1"/>
          </p:nvPr>
        </p:nvSpPr>
        <p:spPr>
          <a:xfrm>
            <a:off x="1217215" y="3691466"/>
            <a:ext cx="9757570" cy="8384680"/>
          </a:xfrm>
          <a:prstGeom prst="rect">
            <a:avLst/>
          </a:prstGeom>
        </p:spPr>
        <p:txBody>
          <a:bodyPr/>
          <a:lstStyle/>
          <a:p>
            <a:r>
              <a:t>Obiettivi formativi e  didattici, coerenti con il </a:t>
            </a:r>
            <a:r>
              <a:rPr i="1"/>
              <a:t>curriculum</a:t>
            </a:r>
            <a:r>
              <a:t> scolastico, cioè: </a:t>
            </a:r>
          </a:p>
          <a:p>
            <a:r>
              <a:t>recuperare e stimolare negli studenti le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competenze relazionali</a:t>
            </a:r>
            <a:r>
              <a:t> e il consapevole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autocontrollo</a:t>
            </a:r>
            <a:r>
              <a:t>;</a:t>
            </a:r>
          </a:p>
          <a:p>
            <a:r>
              <a:t>favorire e stimolare negli studenti la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consapevolezza di sé</a:t>
            </a:r>
            <a:r>
              <a:t> e delle proprie </a:t>
            </a: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risorse</a:t>
            </a:r>
            <a:r>
              <a:t> anche fisiche.</a:t>
            </a:r>
          </a:p>
        </p:txBody>
      </p:sp>
      <p:pic>
        <p:nvPicPr>
          <p:cNvPr id="16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91532" y="3677686"/>
            <a:ext cx="8526433" cy="636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188793"/>
                <a:satOff val="22839"/>
                <a:lumOff val="24937"/>
              </a:schemeClr>
            </a:gs>
            <a:gs pos="100000">
              <a:schemeClr val="accent5">
                <a:hueOff val="-95189"/>
                <a:satOff val="19439"/>
                <a:lumOff val="-1615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sa devi saper fare?"/>
          <p:cNvSpPr txBox="1">
            <a:spLocks noGrp="1"/>
          </p:cNvSpPr>
          <p:nvPr>
            <p:ph type="title" idx="4294967295"/>
          </p:nvPr>
        </p:nvSpPr>
        <p:spPr>
          <a:xfrm>
            <a:off x="1219200" y="-23068"/>
            <a:ext cx="21945600" cy="4267201"/>
          </a:xfrm>
          <a:prstGeom prst="rect">
            <a:avLst/>
          </a:prstGeom>
        </p:spPr>
        <p:txBody>
          <a:bodyPr anchor="b"/>
          <a:lstStyle>
            <a:lvl1pPr defTabSz="2292095">
              <a:defRPr sz="12032" spc="-120"/>
            </a:lvl1pPr>
          </a:lstStyle>
          <a:p>
            <a:r>
              <a:t>Cosa devi saper fare?</a:t>
            </a:r>
          </a:p>
        </p:txBody>
      </p:sp>
      <p:sp>
        <p:nvSpPr>
          <p:cNvPr id="165" name="T R A N Q U I L LA!!!…"/>
          <p:cNvSpPr txBox="1">
            <a:spLocks noGrp="1"/>
          </p:cNvSpPr>
          <p:nvPr>
            <p:ph type="body" sz="half" idx="4294967295"/>
          </p:nvPr>
        </p:nvSpPr>
        <p:spPr>
          <a:xfrm>
            <a:off x="1219200" y="3607074"/>
            <a:ext cx="21945600" cy="5815016"/>
          </a:xfrm>
          <a:prstGeom prst="rect">
            <a:avLst/>
          </a:prstGeom>
        </p:spPr>
        <p:txBody>
          <a:bodyPr/>
          <a:lstStyle/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3968" spc="-39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4725" b="1" spc="-47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 R A N Q U I L LA!!!</a:t>
            </a:r>
          </a:p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4725" b="1" spc="-47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 R A N Q U I L LO!!!</a:t>
            </a:r>
          </a:p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4725" b="1" spc="-47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NON è richiesta </a:t>
            </a:r>
          </a:p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4725" b="1" spc="-47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u="sng"/>
              <a:t>nessuna</a:t>
            </a:r>
            <a:r>
              <a:t> </a:t>
            </a:r>
          </a:p>
          <a:p>
            <a:pPr marL="0" indent="0" algn="ctr" defTabSz="520065">
              <a:lnSpc>
                <a:spcPct val="100000"/>
              </a:lnSpc>
              <a:spcBef>
                <a:spcPts val="0"/>
              </a:spcBef>
              <a:buSzTx/>
              <a:buNone/>
              <a:defRPr sz="4725" b="1" spc="-47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competenza teatrale!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ome si svolge:"/>
          <p:cNvSpPr txBox="1">
            <a:spLocks noGrp="1"/>
          </p:cNvSpPr>
          <p:nvPr>
            <p:ph type="title"/>
          </p:nvPr>
        </p:nvSpPr>
        <p:spPr>
          <a:xfrm>
            <a:off x="1219200" y="770025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t>Come si svolge:</a:t>
            </a:r>
          </a:p>
        </p:txBody>
      </p:sp>
      <p:sp>
        <p:nvSpPr>
          <p:cNvPr id="168" name="Da quest’anno torna a ricoprire un ampio periodo, da ottobre/novembre a maggi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 quest’anno torna a ricoprire un ampio periodo, da ottobre/novembre a maggio</a:t>
            </a:r>
          </a:p>
          <a:p>
            <a:r>
              <a:t>1 pomeriggio a settimana, 2 h a incontro;</a:t>
            </a:r>
          </a:p>
          <a:p>
            <a:r>
              <a:t>conduzione a cura di 1 o 2 esperti teatrali, alla presenza delle 2 referenti;</a:t>
            </a:r>
          </a:p>
          <a:p>
            <a:r>
              <a:t>e a fine anno? Si prevede uno spettacolo, ma non è questo l’obiettivo importante del laboratorio!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188793"/>
                <a:satOff val="22839"/>
                <a:lumOff val="24937"/>
              </a:schemeClr>
            </a:gs>
            <a:gs pos="100000">
              <a:schemeClr val="accent5">
                <a:hueOff val="-95189"/>
                <a:satOff val="19439"/>
                <a:lumOff val="-16157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 quindi? 🤔"/>
          <p:cNvSpPr txBox="1">
            <a:spLocks noGrp="1"/>
          </p:cNvSpPr>
          <p:nvPr>
            <p:ph type="title" idx="4294967295"/>
          </p:nvPr>
        </p:nvSpPr>
        <p:spPr>
          <a:xfrm>
            <a:off x="1219200" y="770025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t>E quindi? 🤔</a:t>
            </a:r>
          </a:p>
        </p:txBody>
      </p:sp>
      <p:sp>
        <p:nvSpPr>
          <p:cNvPr id="171" name="Ci vediamo in gruppo 1 pomeriggio a settimana…"/>
          <p:cNvSpPr txBox="1">
            <a:spLocks noGrp="1"/>
          </p:cNvSpPr>
          <p:nvPr>
            <p:ph type="body" idx="4294967295"/>
          </p:nvPr>
        </p:nvSpPr>
        <p:spPr>
          <a:xfrm>
            <a:off x="581847" y="4234370"/>
            <a:ext cx="21948578" cy="8483601"/>
          </a:xfrm>
          <a:prstGeom prst="rect">
            <a:avLst/>
          </a:prstGeom>
        </p:spPr>
        <p:txBody>
          <a:bodyPr/>
          <a:lstStyle/>
          <a:p>
            <a:r>
              <a:t>Ci vediamo in gruppo 1 pomeriggio a settimana </a:t>
            </a:r>
          </a:p>
          <a:p>
            <a:r>
              <a:t>volendo, si può pranzare a scuola con i “compagni d’avventura”, in libertà ma con responsabilità </a:t>
            </a:r>
          </a:p>
          <a:p>
            <a:r>
              <a:t>ci saranno 1 o 2 esperti teatrali che ci guidano nel laboratorio </a:t>
            </a:r>
          </a:p>
          <a:p>
            <a:r>
              <a:t>ci saranno le 2 proff referenti (ma che al laboratorio non fanno le proff!!! 🥰) </a:t>
            </a:r>
          </a:p>
          <a:p>
            <a:r>
              <a:t>e l’eventuale spettacolo sarà un’altra occasione per star bene in gruppo!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HI  SONO  I…"/>
          <p:cNvSpPr txBox="1">
            <a:spLocks noGrp="1"/>
          </p:cNvSpPr>
          <p:nvPr>
            <p:ph type="title"/>
          </p:nvPr>
        </p:nvSpPr>
        <p:spPr>
          <a:xfrm>
            <a:off x="996161" y="299932"/>
            <a:ext cx="9757338" cy="2540001"/>
          </a:xfrm>
          <a:prstGeom prst="rect">
            <a:avLst/>
          </a:prstGeom>
        </p:spPr>
        <p:txBody>
          <a:bodyPr/>
          <a:lstStyle/>
          <a:p>
            <a:pPr defTabSz="2316479">
              <a:defRPr sz="7029" spc="-70"/>
            </a:pPr>
            <a:r>
              <a:t>CHI  SONO  I </a:t>
            </a:r>
          </a:p>
          <a:p>
            <a:pPr defTabSz="2316479">
              <a:defRPr sz="7029" spc="-70"/>
            </a:pPr>
            <a:r>
              <a:t>BENVENUTI?</a:t>
            </a:r>
          </a:p>
        </p:txBody>
      </p:sp>
      <p:sp>
        <p:nvSpPr>
          <p:cNvPr id="174" name="Alunne e alunni delle classi dalla seconda alla quinta;…"/>
          <p:cNvSpPr txBox="1">
            <a:spLocks noGrp="1"/>
          </p:cNvSpPr>
          <p:nvPr>
            <p:ph type="body" sz="quarter" idx="1"/>
          </p:nvPr>
        </p:nvSpPr>
        <p:spPr>
          <a:xfrm>
            <a:off x="998029" y="3505675"/>
            <a:ext cx="9753601" cy="6753848"/>
          </a:xfrm>
          <a:prstGeom prst="rect">
            <a:avLst/>
          </a:prstGeom>
        </p:spPr>
        <p:txBody>
          <a:bodyPr/>
          <a:lstStyle/>
          <a:p>
            <a:pPr marL="546100" indent="-546100" algn="l">
              <a:buSzPct val="150000"/>
              <a:buChar char="•"/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t>Alunne e alunni delle classi dalla </a:t>
            </a:r>
            <a:r>
              <a:rPr u="sng"/>
              <a:t>seconda</a:t>
            </a:r>
            <a:r>
              <a:t> alla </a:t>
            </a:r>
            <a:r>
              <a:rPr u="sng"/>
              <a:t>quinta</a:t>
            </a:r>
            <a:r>
              <a:t>; </a:t>
            </a:r>
          </a:p>
          <a:p>
            <a:pPr marL="546100" indent="-546100" algn="l">
              <a:buSzPct val="150000"/>
              <a:buChar char="•"/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t>max 40 iscritti con una eventuale lista d’attesa + 10% alunni DVA; </a:t>
            </a:r>
          </a:p>
          <a:p>
            <a:pPr marL="546100" indent="-546100" algn="l">
              <a:buSzPct val="150000"/>
              <a:buChar char="•"/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t>costo di iscrizione coerente con il senso e valore del laboratorio, quindi contenuto.</a:t>
            </a:r>
          </a:p>
        </p:txBody>
      </p:sp>
      <p:pic>
        <p:nvPicPr>
          <p:cNvPr id="17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5007" y="3415025"/>
            <a:ext cx="10328924" cy="688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ARAI  DEI  NOSTRI???…"/>
          <p:cNvSpPr txBox="1">
            <a:spLocks noGrp="1"/>
          </p:cNvSpPr>
          <p:nvPr>
            <p:ph type="title"/>
          </p:nvPr>
        </p:nvSpPr>
        <p:spPr>
          <a:xfrm>
            <a:off x="1025676" y="256474"/>
            <a:ext cx="21945601" cy="6604001"/>
          </a:xfrm>
          <a:prstGeom prst="rect">
            <a:avLst/>
          </a:prstGeom>
        </p:spPr>
        <p:txBody>
          <a:bodyPr/>
          <a:lstStyle/>
          <a:p>
            <a:r>
              <a:t>SARAI  DEI  NOSTRI???</a:t>
            </a:r>
          </a:p>
          <a:p>
            <a:r>
              <a:t>TI ASPETTIAMO!🎭</a:t>
            </a:r>
          </a:p>
          <a:p>
            <a:pPr>
              <a:defRPr sz="1400"/>
            </a:pPr>
            <a:endParaRPr/>
          </a:p>
          <a:p>
            <a:pPr>
              <a:defRPr sz="3000"/>
            </a:pPr>
            <a:r>
              <a:t>le docenti referenti</a:t>
            </a:r>
          </a:p>
          <a:p>
            <a:pPr>
              <a:defRPr sz="3000"/>
            </a:pPr>
            <a:r>
              <a:t>Camilla Abeni  e Loredana D’Elia </a:t>
            </a:r>
          </a:p>
        </p:txBody>
      </p:sp>
      <p:pic>
        <p:nvPicPr>
          <p:cNvPr id="178" name="sipario-1148x574-1.jpg" descr="sipario-1148x574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8152" y="6770981"/>
            <a:ext cx="13507696" cy="6753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PresentationFormat>Personalizzato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23_ClassicWhite</vt:lpstr>
      <vt:lpstr>Il Teatro del  De André </vt:lpstr>
      <vt:lpstr>Laboratorio Teatrale </vt:lpstr>
      <vt:lpstr>Diapositiva 3</vt:lpstr>
      <vt:lpstr>QUALI SONO  GLI OBIETTIVI?</vt:lpstr>
      <vt:lpstr>Cosa devi saper fare?</vt:lpstr>
      <vt:lpstr>Come si svolge:</vt:lpstr>
      <vt:lpstr>E quindi? 🤔</vt:lpstr>
      <vt:lpstr>CHI  SONO  I  BENVENUTI?</vt:lpstr>
      <vt:lpstr>SARAI  DEI  NOSTRI??? TI ASPETTIAMO!🎭  le docenti referenti Camilla Abeni  e Loredana D’Elia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Teatro del  De André </dc:title>
  <dc:creator>Proprietario</dc:creator>
  <cp:lastModifiedBy>Proprietario</cp:lastModifiedBy>
  <cp:revision>1</cp:revision>
  <dcterms:modified xsi:type="dcterms:W3CDTF">2023-10-17T15:12:19Z</dcterms:modified>
</cp:coreProperties>
</file>